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5" r:id="rId3"/>
    <p:sldId id="301" r:id="rId4"/>
    <p:sldId id="290" r:id="rId5"/>
    <p:sldId id="296" r:id="rId6"/>
    <p:sldId id="297" r:id="rId7"/>
    <p:sldId id="298" r:id="rId8"/>
    <p:sldId id="304" r:id="rId9"/>
    <p:sldId id="261" r:id="rId10"/>
    <p:sldId id="305" r:id="rId11"/>
    <p:sldId id="306" r:id="rId12"/>
    <p:sldId id="307" r:id="rId13"/>
    <p:sldId id="308" r:id="rId14"/>
    <p:sldId id="309" r:id="rId15"/>
    <p:sldId id="260" r:id="rId16"/>
    <p:sldId id="302" r:id="rId17"/>
    <p:sldId id="262" r:id="rId18"/>
    <p:sldId id="263" r:id="rId19"/>
    <p:sldId id="310" r:id="rId20"/>
    <p:sldId id="311" r:id="rId21"/>
    <p:sldId id="303" r:id="rId22"/>
    <p:sldId id="312" r:id="rId23"/>
    <p:sldId id="277" r:id="rId24"/>
    <p:sldId id="286" r:id="rId25"/>
    <p:sldId id="300" r:id="rId26"/>
    <p:sldId id="282" r:id="rId27"/>
    <p:sldId id="283" r:id="rId28"/>
    <p:sldId id="284" r:id="rId29"/>
    <p:sldId id="31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6925"/>
  </p:normalViewPr>
  <p:slideViewPr>
    <p:cSldViewPr snapToGrid="0" snapToObjects="1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AC5E-DA9C-5B41-AD8A-7A66CC7E2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3C6DF-F547-9649-8D17-2492C0F98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5A681-359B-7D4E-AC3C-3A2325FB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B4305-E7CB-8041-9E43-108D81D6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56756-27C7-0C4B-B76D-E4110287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6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7092-CE31-0644-A46C-1FECE85A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A4D2C-397C-F640-AFFC-2E56FCD87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5446-09F4-AB4B-9080-4E8597F2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DE9A-6872-C247-8118-D5D3D15D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76A8B-CE03-5B42-B4FF-F38E61BC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BE26C-6638-F140-8E3F-0A4F14042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06F9B-0AE5-6D40-8A49-CA89665FE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8A29E-43FD-9744-887C-9D1CCB9C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8E103-9D71-0B4E-B725-4ED25E3B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19926-4045-3F4E-A51E-75AD5E3E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0B86-D6C0-BC4D-B1CD-BD067252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7128-138D-044A-8998-73585E79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2079C-B6AC-D942-9F26-78BB8F8A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ADDA-513D-734C-8D8A-B00DFF8D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95E97-911F-D84F-917B-7B926D5E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8A5D-2139-B943-AC9B-9381E90C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088A5-4777-BD40-8CA4-FFB62F64B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2913-91C8-B347-AE6A-FA8A119B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FFA5C-CD36-A542-A3E2-ED85148A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DA6A-2ECC-B245-9C0E-FF851620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0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9DBC-0A10-2349-9DCC-FECCB736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D387-9264-E645-9332-F58C845DE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EB17-2F7F-5A4D-98CB-840FB9C26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C57FA-9E3F-4048-9B0B-E5A9468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37269-F72F-A14B-AFC4-DAFCE5C2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E8AA0-3096-C24C-8185-B0E44B8E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F53A-BA87-2B44-B13A-A73BD857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BC3E8-E9C9-1743-B6F5-C2754EA37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326D0-78AF-A342-8BC0-C8E7C27F9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B206D-D26D-B748-8893-B3482D91C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0138F-83B5-D347-9F39-2A9FF371C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69005-BD0E-3C47-8BCA-38322075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E45B1-9DD9-C640-9C75-1BC5F1E0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96328-DAE3-0640-9D6C-0FF3F335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6DBF-CC62-B34F-9938-639F0A9E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853FD-906A-EA46-839B-385F6624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BDB90-D9F8-0749-AD12-03BE623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3F39-DD05-934C-9F21-7231EE00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1582E-AE2E-DC42-A897-A629D61A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BC44E-941E-1448-854F-29585764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EA5F-B2BC-8B43-8A27-30FC2138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5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B5F4-87D7-1747-BECA-F3159DB8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16C7F-1C05-724A-B2D1-5842A9F2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F767C-D8FA-9A49-BE85-43A0635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91F02-B38B-6742-8A81-AFF64743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53477-7435-F440-B735-A530210B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1BBDD-1EB8-0C4A-8B5A-B7FEC026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2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2273-97C5-2842-890D-30AD682F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69C9E-D075-5D4E-B89C-8795270BB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9C5C-6632-D948-AD53-FDBE5BA5E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A0709-32AF-DE4C-952D-2B6A5137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ECF92-96C7-8D40-A0DA-45094F73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D18F4-EEE7-4E42-8DCB-B585AAC2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6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08240-2CAC-F847-8DD0-65C83682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FF4D9-C8AB-4644-A006-98A0F83B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8DE85-0507-5242-853E-8DBEF2F63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F23AD-565D-AE46-AAA8-231A0FD8B49F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3C7C7-4C36-644F-89D1-B4F75AEFB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AA8D-6099-CB4E-931F-337583A28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E18A5-A9D5-B540-A6C3-0EDC0C17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1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oa.hawaii.edu/exploringourfluidearth/physical/world-ocean/map-distortion/practices-science-precision-vs-accuracy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oa.hawaii.edu/exploringourfluidearth/physical/world-ocean/map-distortion/practices-science-precision-vs-accuracy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sensors.com/engineering-resources/white-papers/accuracy-and-precision-for-mems-pressure-sensors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wika.us/products/temperature-products/temperature-sensors-thermowells-and-response-times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ranidesign.com/faq-articles/2019/5/6/difference-between-sensor-response-time-and-sensor-time-constant-ta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dafruit.com/product/258" TargetMode="External"/><Relationship Id="rId4" Type="http://schemas.openxmlformats.org/officeDocument/2006/relationships/hyperlink" Target="https://community.particle.io/t/can-argon-or-xenon-read-the-battery-state/45554/45?u=fragm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buddies.org/science-fair-projects/references/how-to-use-a-multimet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0511-9081-6E47-AAB4-DCFA13578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OCN 479-001:</a:t>
            </a:r>
            <a:br>
              <a:rPr lang="en-US" dirty="0"/>
            </a:br>
            <a:r>
              <a:rPr lang="en-US" dirty="0"/>
              <a:t>Smart Coasts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86F74-6376-294C-8847-49E920D5F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7</a:t>
            </a:r>
          </a:p>
          <a:p>
            <a:r>
              <a:rPr lang="en-US" dirty="0"/>
              <a:t>Power Budget,</a:t>
            </a:r>
            <a:br>
              <a:rPr lang="en-US" dirty="0"/>
            </a:br>
            <a:r>
              <a:rPr lang="en-US" dirty="0"/>
              <a:t>Sensor specs,</a:t>
            </a:r>
            <a:br>
              <a:rPr lang="en-US" dirty="0"/>
            </a:br>
            <a:r>
              <a:rPr lang="en-US" dirty="0"/>
              <a:t>Metadata vs </a:t>
            </a:r>
            <a:r>
              <a:rPr lang="en-US" dirty="0" err="1"/>
              <a:t>datadata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6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554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52FCB-1ED8-9DC2-7215-A4E9F252CF67}"/>
              </a:ext>
            </a:extLst>
          </p:cNvPr>
          <p:cNvSpPr txBox="1"/>
          <p:nvPr/>
        </p:nvSpPr>
        <p:spPr>
          <a:xfrm>
            <a:off x="6358848" y="3333965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926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F97F1-5F5E-272C-2FD6-A3979C348DF6}"/>
              </a:ext>
            </a:extLst>
          </p:cNvPr>
          <p:cNvSpPr txBox="1"/>
          <p:nvPr/>
        </p:nvSpPr>
        <p:spPr>
          <a:xfrm>
            <a:off x="6358848" y="302884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52FCB-1ED8-9DC2-7215-A4E9F252CF67}"/>
              </a:ext>
            </a:extLst>
          </p:cNvPr>
          <p:cNvSpPr txBox="1"/>
          <p:nvPr/>
        </p:nvSpPr>
        <p:spPr>
          <a:xfrm>
            <a:off x="6358848" y="3333965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3EF78-389D-5131-3BE6-B8F7ECE151F5}"/>
              </a:ext>
            </a:extLst>
          </p:cNvPr>
          <p:cNvSpPr txBox="1"/>
          <p:nvPr/>
        </p:nvSpPr>
        <p:spPr>
          <a:xfrm>
            <a:off x="6358848" y="3703297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ABF2E-F49E-0A9D-6FB6-1B9082CD3288}"/>
              </a:ext>
            </a:extLst>
          </p:cNvPr>
          <p:cNvSpPr txBox="1"/>
          <p:nvPr/>
        </p:nvSpPr>
        <p:spPr>
          <a:xfrm>
            <a:off x="6358848" y="4008416"/>
            <a:ext cx="75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032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3AA1FB-7E7E-2319-8354-37192C761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”true” temperature is 100 ºC</a:t>
            </a:r>
          </a:p>
          <a:p>
            <a:r>
              <a:rPr lang="en-US" dirty="0"/>
              <a:t>Take 10 samples. Get average and stdev (report as </a:t>
            </a:r>
            <a:r>
              <a:rPr lang="en-US" dirty="0" err="1"/>
              <a:t>average±stdev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070116F-7C02-4EE6-6C76-F5B49A92E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Accurate but imprecise: thermometer measures 100.1±36 ºC</a:t>
            </a:r>
          </a:p>
          <a:p>
            <a:r>
              <a:rPr lang="en-US" dirty="0"/>
              <a:t>Inaccurate but precise: thermometer measures 56±0.2 ºC</a:t>
            </a:r>
          </a:p>
          <a:p>
            <a:r>
              <a:rPr lang="en-US" dirty="0"/>
              <a:t>Inaccurate, imprecise: 56±36 ºF</a:t>
            </a:r>
          </a:p>
          <a:p>
            <a:r>
              <a:rPr lang="en-US" dirty="0"/>
              <a:t>Accurate, precise: 100.1±0.2 ºC</a:t>
            </a:r>
          </a:p>
        </p:txBody>
      </p:sp>
    </p:spTree>
    <p:extLst>
      <p:ext uri="{BB962C8B-B14F-4D97-AF65-F5344CB8AC3E}">
        <p14:creationId xmlns:p14="http://schemas.microsoft.com/office/powerpoint/2010/main" val="137279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3AA1FB-7E7E-2319-8354-37192C761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”true” temperature is 100 ºF</a:t>
            </a:r>
          </a:p>
          <a:p>
            <a:r>
              <a:rPr lang="en-US" dirty="0"/>
              <a:t>Take 10 samples. Get average and stdev (report as </a:t>
            </a:r>
            <a:r>
              <a:rPr lang="en-US" dirty="0" err="1"/>
              <a:t>average±stdev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070116F-7C02-4EE6-6C76-F5B49A92E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Accurate but imprecise: thermometer measures 100.1±36 ºC</a:t>
            </a:r>
          </a:p>
          <a:p>
            <a:r>
              <a:rPr lang="en-US" dirty="0"/>
              <a:t>Inaccurate but precise: thermometer measures 56±0.2 ºC</a:t>
            </a:r>
          </a:p>
          <a:p>
            <a:r>
              <a:rPr lang="en-US" dirty="0"/>
              <a:t>Inaccurate, imprecise: 56±36 ºF</a:t>
            </a:r>
          </a:p>
          <a:p>
            <a:r>
              <a:rPr lang="en-US" dirty="0"/>
              <a:t>Accurate, precise: 100.1±0.2 ºC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3113-A269-B0BC-9B9C-8093AE0A9D68}"/>
              </a:ext>
            </a:extLst>
          </p:cNvPr>
          <p:cNvSpPr txBox="1"/>
          <p:nvPr/>
        </p:nvSpPr>
        <p:spPr>
          <a:xfrm>
            <a:off x="2013735" y="1351508"/>
            <a:ext cx="7397393" cy="41549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Extremely important: “accuracy” and “precision” are relative terms. 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Values ascribed to them depends on application!</a:t>
            </a:r>
          </a:p>
        </p:txBody>
      </p:sp>
    </p:spTree>
    <p:extLst>
      <p:ext uri="{BB962C8B-B14F-4D97-AF65-F5344CB8AC3E}">
        <p14:creationId xmlns:p14="http://schemas.microsoft.com/office/powerpoint/2010/main" val="410352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Accuracy, precision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A0F14B-B0AE-1D42-9E5E-C6F71454A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141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F02E6-CFD7-C546-89D2-8A287E8AC9F8}"/>
              </a:ext>
            </a:extLst>
          </p:cNvPr>
          <p:cNvSpPr/>
          <p:nvPr/>
        </p:nvSpPr>
        <p:spPr>
          <a:xfrm>
            <a:off x="3048000" y="5850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https://manoa.hawaii.edu/exploringourfluidearth/physical/world-ocean/map-distortion/practices-science-precision-vs-accuracy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9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Accuracy, precision, </a:t>
            </a:r>
            <a:r>
              <a:rPr lang="en-US" b="1" dirty="0"/>
              <a:t>stability</a:t>
            </a:r>
          </a:p>
          <a:p>
            <a:r>
              <a:rPr lang="en-US" dirty="0"/>
              <a:t>Continuing previous example: </a:t>
            </a:r>
          </a:p>
          <a:p>
            <a:pPr lvl="1"/>
            <a:r>
              <a:rPr lang="en-US" dirty="0"/>
              <a:t>Actual temperature not changing, but measurements are:</a:t>
            </a:r>
          </a:p>
          <a:p>
            <a:pPr lvl="2"/>
            <a:r>
              <a:rPr lang="en-US" sz="1800" b="1" dirty="0"/>
              <a:t>t = 0 min, T = 99.8±0.2 ºC</a:t>
            </a:r>
          </a:p>
          <a:p>
            <a:pPr lvl="2"/>
            <a:r>
              <a:rPr lang="en-US" sz="1800" b="1" dirty="0"/>
              <a:t>t = 10 min, T = 101.4±0.1 ºC</a:t>
            </a:r>
          </a:p>
          <a:p>
            <a:pPr lvl="2"/>
            <a:r>
              <a:rPr lang="en-US" sz="1800" b="1" dirty="0"/>
              <a:t>t = 20 min, T = 103.7±0.2 ºC</a:t>
            </a:r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A0F14B-B0AE-1D42-9E5E-C6F71454A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80" r="50447"/>
          <a:stretch/>
        </p:blipFill>
        <p:spPr>
          <a:xfrm>
            <a:off x="7523544" y="1825625"/>
            <a:ext cx="1216307" cy="141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F02E6-CFD7-C546-89D2-8A287E8AC9F8}"/>
              </a:ext>
            </a:extLst>
          </p:cNvPr>
          <p:cNvSpPr/>
          <p:nvPr/>
        </p:nvSpPr>
        <p:spPr>
          <a:xfrm>
            <a:off x="3048000" y="5850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https://manoa.hawaii.edu/exploringourfluidearth/physical/world-ocean/map-distortion/practices-science-precision-vs-accuracy</a:t>
            </a:r>
            <a:r>
              <a:rPr lang="en-US" dirty="0"/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1E7B6D-95A6-534E-AEF8-2D5B6365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r="51771" b="24623"/>
          <a:stretch/>
        </p:blipFill>
        <p:spPr>
          <a:xfrm rot="16011081">
            <a:off x="7632557" y="3299205"/>
            <a:ext cx="1088021" cy="1068417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FFB68C3-D032-9842-A786-D11DFE171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r="51771" b="24623"/>
          <a:stretch/>
        </p:blipFill>
        <p:spPr>
          <a:xfrm rot="13121492">
            <a:off x="7634487" y="4528048"/>
            <a:ext cx="1088021" cy="1068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08776-3A32-E647-805B-27B22233EF6C}"/>
              </a:ext>
            </a:extLst>
          </p:cNvPr>
          <p:cNvSpPr txBox="1"/>
          <p:nvPr/>
        </p:nvSpPr>
        <p:spPr>
          <a:xfrm>
            <a:off x="8875326" y="1825625"/>
            <a:ext cx="1192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 = 10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 = 20 min</a:t>
            </a:r>
          </a:p>
        </p:txBody>
      </p:sp>
    </p:spTree>
    <p:extLst>
      <p:ext uri="{BB962C8B-B14F-4D97-AF65-F5344CB8AC3E}">
        <p14:creationId xmlns:p14="http://schemas.microsoft.com/office/powerpoint/2010/main" val="397383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Accuracy, precision, stability, </a:t>
            </a:r>
            <a:r>
              <a:rPr lang="en-US" b="1" dirty="0"/>
              <a:t>resolution</a:t>
            </a:r>
          </a:p>
          <a:p>
            <a:r>
              <a:rPr lang="en-US" dirty="0"/>
              <a:t>Does your thermometer tell you temperature to 1 degree? 0.1? 0.01?</a:t>
            </a:r>
          </a:p>
          <a:p>
            <a:r>
              <a:rPr lang="en-US" dirty="0"/>
              <a:t>Just because there are more decimal points (higher resolution) does not mean it is more accurate!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1A217-E7FA-B743-A325-B8371882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1268" y="1825625"/>
            <a:ext cx="4743464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01C373-1E60-5A4F-A17F-787882CC2357}"/>
              </a:ext>
            </a:extLst>
          </p:cNvPr>
          <p:cNvSpPr/>
          <p:nvPr/>
        </p:nvSpPr>
        <p:spPr>
          <a:xfrm>
            <a:off x="4522807" y="6211669"/>
            <a:ext cx="848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https://www.allsensors.com/engineering-resources/white-papers/accuracy-and-precision-for-mems-pressure-sensors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36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305DC-3579-AA4F-ACE1-9687708CE0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Accuracy/precision/stability/resolution</a:t>
            </a:r>
          </a:p>
          <a:p>
            <a:r>
              <a:rPr lang="en-US" b="1" dirty="0"/>
              <a:t>Response time</a:t>
            </a:r>
            <a:r>
              <a:rPr lang="en-US" dirty="0"/>
              <a:t> (imagine you move a thermometer from an </a:t>
            </a:r>
            <a:r>
              <a:rPr lang="en-US" dirty="0" err="1"/>
              <a:t>icewater</a:t>
            </a:r>
            <a:r>
              <a:rPr lang="en-US" dirty="0"/>
              <a:t> bucket to a pot of boiling water; how long will it take for the thermometer to change temps?)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D2F851-4AC1-5747-A4C4-D7B96BE26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23377"/>
            <a:ext cx="5181600" cy="23558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97EAA-F838-CF4D-A57E-D97EC53CD13C}"/>
              </a:ext>
            </a:extLst>
          </p:cNvPr>
          <p:cNvSpPr/>
          <p:nvPr/>
        </p:nvSpPr>
        <p:spPr>
          <a:xfrm>
            <a:off x="6019800" y="52536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https://blog.wika.us/products/temperature-products/temperature-sensors-thermowells-and-response-times/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93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Flowchart: Document 20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8D8B244-93CD-6C21-0A32-389142E01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344487"/>
            <a:ext cx="7346950" cy="758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ure 1. How sensor response time relates to the sensor time constant (click to enlarge)">
            <a:extLst>
              <a:ext uri="{FF2B5EF4-FFF2-40B4-BE49-F238E27FC236}">
                <a16:creationId xmlns:a16="http://schemas.microsoft.com/office/drawing/2014/main" id="{9CBA7850-0C30-B225-45DF-5A18ED2E24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6875" y="1549400"/>
            <a:ext cx="7346950" cy="4584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DBCD2-E5AC-F46F-AADD-08FAC92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Response time defined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0C9AA-E36E-6491-13CE-D19B130B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0132"/>
            <a:ext cx="51296" cy="1100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8B82-0E28-BE75-8705-9D5C0D0ACC99}"/>
              </a:ext>
            </a:extLst>
          </p:cNvPr>
          <p:cNvSpPr txBox="1"/>
          <p:nvPr/>
        </p:nvSpPr>
        <p:spPr>
          <a:xfrm>
            <a:off x="0" y="5934670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https://www.baranidesign.com/faq-articles/2019/5/6/difference-between-sensor-response-time-and-sensor-time-constant-tau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05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7B22-7D06-B453-689E-7D16E9DB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0" b="76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CDC0F-3D3C-384D-9102-AD3B0F65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  <a:cs typeface="+mj-cs"/>
              </a:rPr>
              <a:t>Power Budgeting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BEEB-DD30-6A4E-B8EF-8069FAB97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n-lt"/>
                <a:cs typeface="+mn-cs"/>
              </a:rPr>
              <a:t>How do you figure out how long something will last in the field? 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+mn-lt"/>
                <a:cs typeface="+mn-cs"/>
              </a:rPr>
              <a:t>How much capacity you have/how much sensor(s) will draw</a:t>
            </a:r>
          </a:p>
        </p:txBody>
      </p:sp>
    </p:spTree>
    <p:extLst>
      <p:ext uri="{BB962C8B-B14F-4D97-AF65-F5344CB8AC3E}">
        <p14:creationId xmlns:p14="http://schemas.microsoft.com/office/powerpoint/2010/main" val="86915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Flowchart: Document 20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DBCD2-E5AC-F46F-AADD-08FAC92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Available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0C9AA-E36E-6491-13CE-D19B130B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0132"/>
            <a:ext cx="51296" cy="1100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b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</a:b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8017-95AF-5C48-E330-79B6DA467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678" y="550133"/>
            <a:ext cx="7131121" cy="5626830"/>
          </a:xfrm>
        </p:spPr>
        <p:txBody>
          <a:bodyPr/>
          <a:lstStyle/>
          <a:p>
            <a:r>
              <a:rPr lang="en-US" dirty="0"/>
              <a:t>Which value do sensor manufacturers use?</a:t>
            </a:r>
            <a:br>
              <a:rPr lang="en-US" dirty="0"/>
            </a:br>
            <a:r>
              <a:rPr lang="en-US" dirty="0"/>
              <a:t>(Whatever they want—zero consistency in this arena)</a:t>
            </a:r>
          </a:p>
          <a:p>
            <a:r>
              <a:rPr lang="en-US" dirty="0"/>
              <a:t>If your project requires accuracy, precision, stability, response time, etc., VERIFY for yourself</a:t>
            </a:r>
          </a:p>
          <a:p>
            <a:r>
              <a:rPr lang="en-US" dirty="0"/>
              <a:t>Some manufacturers very honest, some report “best case scenario” or results of one specific, narrowly defined test</a:t>
            </a:r>
          </a:p>
        </p:txBody>
      </p:sp>
    </p:spTree>
    <p:extLst>
      <p:ext uri="{BB962C8B-B14F-4D97-AF65-F5344CB8AC3E}">
        <p14:creationId xmlns:p14="http://schemas.microsoft.com/office/powerpoint/2010/main" val="12973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DD21-9D45-E648-97D9-3E19B664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sheet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8597A-7B6C-5649-BBE3-8B58151D21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accuracy @ current atmospheric CO2?</a:t>
            </a:r>
          </a:p>
          <a:p>
            <a:r>
              <a:rPr lang="en-US" dirty="0"/>
              <a:t>Just because it works over a range of temp, pressure, salinity, etc. doesn’t mean it performs the same!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C67078-2785-4845-A3CB-B90DA9F9A7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3103" y="1825625"/>
            <a:ext cx="49917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5C4-7962-A607-3485-CCCB87CC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sheet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D4683-DF22-D8B1-82F0-9C69892DB8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0D81-14DD-9EE5-1079-10BC8BBAF4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8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EB048-74C8-0E42-8898-344AA848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23B89-EB8A-4743-B2B5-DEA3B7143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20B1136-23DA-5B41-A757-EE6EC6A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Metadata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EDA896-A9C5-104D-8D6D-A7CF2E960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A measurement (from a sensor, analyzer, a ruler, etc.)</a:t>
            </a:r>
          </a:p>
          <a:p>
            <a:pPr lvl="1"/>
            <a:r>
              <a:rPr lang="en-US" dirty="0"/>
              <a:t>Observations, including numbers and words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346B75-982F-B044-884F-0425A9C3E5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1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20B1136-23DA-5B41-A757-EE6EC6A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vs. Metadata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EDA896-A9C5-104D-8D6D-A7CF2E960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A measurement (from a sensor, analyzer, a ruler, etc.)</a:t>
            </a:r>
          </a:p>
          <a:p>
            <a:pPr lvl="1"/>
            <a:r>
              <a:rPr lang="en-US" dirty="0"/>
              <a:t>Observations, including numbers and words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346B75-982F-B044-884F-0425A9C3E5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Data about the data</a:t>
            </a:r>
          </a:p>
          <a:p>
            <a:pPr lvl="1"/>
            <a:r>
              <a:rPr lang="en-US" dirty="0"/>
              <a:t>How were data collected? </a:t>
            </a:r>
          </a:p>
          <a:p>
            <a:pPr lvl="1"/>
            <a:r>
              <a:rPr lang="en-US" dirty="0"/>
              <a:t>What was the instrument?</a:t>
            </a:r>
          </a:p>
          <a:p>
            <a:pPr lvl="1"/>
            <a:r>
              <a:rPr lang="en-US" dirty="0"/>
              <a:t>When was it last calibrated?</a:t>
            </a:r>
          </a:p>
          <a:p>
            <a:pPr lvl="1"/>
            <a:r>
              <a:rPr lang="en-US" dirty="0"/>
              <a:t>What are its calibration coefficients?</a:t>
            </a:r>
          </a:p>
          <a:p>
            <a:pPr lvl="1"/>
            <a:r>
              <a:rPr lang="en-US" dirty="0"/>
              <a:t>Who made the measurement?</a:t>
            </a:r>
          </a:p>
        </p:txBody>
      </p:sp>
    </p:spTree>
    <p:extLst>
      <p:ext uri="{BB962C8B-B14F-4D97-AF65-F5344CB8AC3E}">
        <p14:creationId xmlns:p14="http://schemas.microsoft.com/office/powerpoint/2010/main" val="365098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DBA7-DF8A-D14E-951E-8F1A332F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7E27A0-7C67-2742-807E-F18CF608F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is meant to be reproducible</a:t>
            </a:r>
          </a:p>
          <a:p>
            <a:pPr lvl="1"/>
            <a:r>
              <a:rPr lang="en-US" dirty="0"/>
              <a:t>By you</a:t>
            </a:r>
          </a:p>
          <a:p>
            <a:pPr lvl="1"/>
            <a:r>
              <a:rPr lang="en-US" dirty="0"/>
              <a:t>By anyone who reads your paper, lab notebook, etc.</a:t>
            </a:r>
          </a:p>
          <a:p>
            <a:r>
              <a:rPr lang="en-US" dirty="0"/>
              <a:t>You’ll remember very little of your past work after weeks/months/years</a:t>
            </a:r>
          </a:p>
        </p:txBody>
      </p:sp>
    </p:spTree>
    <p:extLst>
      <p:ext uri="{BB962C8B-B14F-4D97-AF65-F5344CB8AC3E}">
        <p14:creationId xmlns:p14="http://schemas.microsoft.com/office/powerpoint/2010/main" val="323260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88CA-75F0-5746-B75E-CCFE3BB9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8025-C9E1-EC40-91CB-3A00AF4DB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568D1-08F7-D748-897B-7954A66C17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0103-08DA-6945-AFA7-3D1179C3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2" y="0"/>
            <a:ext cx="1129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10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88CA-75F0-5746-B75E-CCFE3BB9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8025-C9E1-EC40-91CB-3A00AF4DB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568D1-08F7-D748-897B-7954A66C17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C0103-08DA-6945-AFA7-3D1179C3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2" y="0"/>
            <a:ext cx="1129643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83742-9575-2B4C-B478-D52196F31939}"/>
              </a:ext>
            </a:extLst>
          </p:cNvPr>
          <p:cNvSpPr/>
          <p:nvPr/>
        </p:nvSpPr>
        <p:spPr>
          <a:xfrm>
            <a:off x="4096871" y="0"/>
            <a:ext cx="2689411" cy="5378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D09AD-457D-244D-851F-40AF26CCCC45}"/>
              </a:ext>
            </a:extLst>
          </p:cNvPr>
          <p:cNvSpPr/>
          <p:nvPr/>
        </p:nvSpPr>
        <p:spPr>
          <a:xfrm>
            <a:off x="5231133" y="5585012"/>
            <a:ext cx="2689411" cy="1272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1527B9-A13B-5443-AF2B-6C78ABAED763}"/>
              </a:ext>
            </a:extLst>
          </p:cNvPr>
          <p:cNvSpPr/>
          <p:nvPr/>
        </p:nvSpPr>
        <p:spPr>
          <a:xfrm>
            <a:off x="4686529" y="5378824"/>
            <a:ext cx="2689411" cy="206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HEADERS</a:t>
            </a:r>
          </a:p>
        </p:txBody>
      </p:sp>
    </p:spTree>
    <p:extLst>
      <p:ext uri="{BB962C8B-B14F-4D97-AF65-F5344CB8AC3E}">
        <p14:creationId xmlns:p14="http://schemas.microsoft.com/office/powerpoint/2010/main" val="174832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2C29B-4148-0379-A358-C2824EC1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week—&gt;Fall Break—&gt;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A306B-4665-5989-0DAC-9F00B4E0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what should be in your metadata and data. What info will you need?</a:t>
            </a:r>
          </a:p>
          <a:p>
            <a:r>
              <a:rPr lang="en-US" dirty="0"/>
              <a:t>Build sensors on breadboards and make measurements</a:t>
            </a:r>
          </a:p>
          <a:p>
            <a:r>
              <a:rPr lang="en-US"/>
              <a:t>Present (no slides needed) </a:t>
            </a:r>
            <a:r>
              <a:rPr lang="en-US" dirty="0"/>
              <a:t>to class on </a:t>
            </a:r>
            <a:r>
              <a:rPr lang="en-US" b="1" dirty="0"/>
              <a:t>Oct. 20 </a:t>
            </a:r>
            <a:r>
              <a:rPr lang="en-US" dirty="0"/>
              <a:t>on wiring and code—how does your sensor do what it does? What is your plan for the second half of the semester?</a:t>
            </a:r>
          </a:p>
        </p:txBody>
      </p:sp>
    </p:spTree>
    <p:extLst>
      <p:ext uri="{BB962C8B-B14F-4D97-AF65-F5344CB8AC3E}">
        <p14:creationId xmlns:p14="http://schemas.microsoft.com/office/powerpoint/2010/main" val="91340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DC0F-3D3C-384D-9102-AD3B0F65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Budget for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BEEB-DD30-6A4E-B8EF-8069FAB9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look up component datasheets, e.g.,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175DD-F43A-1B4A-AD44-8D9AE410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3048794"/>
            <a:ext cx="9232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722-1B49-8D4D-8783-7100D07B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61"/>
            <a:ext cx="10515600" cy="1325563"/>
          </a:xfrm>
        </p:spPr>
        <p:txBody>
          <a:bodyPr/>
          <a:lstStyle/>
          <a:p>
            <a:r>
              <a:rPr lang="en-US" dirty="0"/>
              <a:t>3.7 V “nominal”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916227-1D3A-B048-8EF9-D1911153A1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2826"/>
            <a:ext cx="5181600" cy="398240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FC4C71-AE2D-BC41-9B99-BB41BF8F3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69593"/>
            <a:ext cx="5181600" cy="3888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E0EEC8-A7AB-264F-A561-CA69AFEB1E44}"/>
              </a:ext>
            </a:extLst>
          </p:cNvPr>
          <p:cNvSpPr/>
          <p:nvPr/>
        </p:nvSpPr>
        <p:spPr>
          <a:xfrm>
            <a:off x="838200" y="6148235"/>
            <a:ext cx="518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https://community.particle.io/t/can-argon-or-xenon-read-the-battery-state/45554/45?u=fragma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78B82-2ED4-0844-B6EE-EF10A0B3875B}"/>
              </a:ext>
            </a:extLst>
          </p:cNvPr>
          <p:cNvSpPr/>
          <p:nvPr/>
        </p:nvSpPr>
        <p:spPr>
          <a:xfrm>
            <a:off x="6172200" y="6148235"/>
            <a:ext cx="397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https://www.adafruit.com/product/258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B1A1-9447-0014-A133-37888899ECB1}"/>
              </a:ext>
            </a:extLst>
          </p:cNvPr>
          <p:cNvSpPr txBox="1">
            <a:spLocks/>
          </p:cNvSpPr>
          <p:nvPr/>
        </p:nvSpPr>
        <p:spPr>
          <a:xfrm>
            <a:off x="838200" y="12243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look up how much power you have, multiply A-h by V to get W-h</a:t>
            </a:r>
          </a:p>
        </p:txBody>
      </p:sp>
    </p:spTree>
    <p:extLst>
      <p:ext uri="{BB962C8B-B14F-4D97-AF65-F5344CB8AC3E}">
        <p14:creationId xmlns:p14="http://schemas.microsoft.com/office/powerpoint/2010/main" val="52825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Estimate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B6272-09C5-004E-94BC-59FE4199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1200 mA*</a:t>
            </a:r>
            <a:r>
              <a:rPr lang="en-US" dirty="0" err="1"/>
              <a:t>hr</a:t>
            </a:r>
            <a:r>
              <a:rPr lang="en-US" dirty="0"/>
              <a:t> * 3.7 V = 4.44 W*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We will use &gt; 40 mA * 5 V (for K-30; ignore microcontroller for now) = 200 </a:t>
            </a:r>
            <a:r>
              <a:rPr lang="en-US" dirty="0" err="1"/>
              <a:t>mW</a:t>
            </a:r>
            <a:r>
              <a:rPr lang="en-US" dirty="0"/>
              <a:t> = 0.2 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Estimate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B6272-09C5-004E-94BC-59FE4199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1200 mA*</a:t>
            </a:r>
            <a:r>
              <a:rPr lang="en-US" dirty="0" err="1"/>
              <a:t>hr</a:t>
            </a:r>
            <a:r>
              <a:rPr lang="en-US" dirty="0"/>
              <a:t> * 3.7 V = 4.44 W*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We will use &gt; 40 mA * 5 V (for K-30; ignore microcontroller for now) = 200 </a:t>
            </a:r>
            <a:r>
              <a:rPr lang="en-US" dirty="0" err="1"/>
              <a:t>mW</a:t>
            </a:r>
            <a:r>
              <a:rPr lang="en-US" dirty="0"/>
              <a:t> = 0.2 W</a:t>
            </a:r>
          </a:p>
          <a:p>
            <a:endParaRPr lang="en-US" dirty="0"/>
          </a:p>
          <a:p>
            <a:r>
              <a:rPr lang="en-US" dirty="0"/>
              <a:t>So 4.44 W*</a:t>
            </a:r>
            <a:r>
              <a:rPr lang="en-US" dirty="0" err="1"/>
              <a:t>hr</a:t>
            </a:r>
            <a:r>
              <a:rPr lang="en-US" dirty="0"/>
              <a:t>/0.2 W = 22 hours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0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659F22-5596-024D-AC21-53A8A7D7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Taking it further: measure current in all states 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(e.g., sampling, sleeping, publishing)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How to Use a Multimeter for Electronics Projects">
            <a:extLst>
              <a:ext uri="{FF2B5EF4-FFF2-40B4-BE49-F238E27FC236}">
                <a16:creationId xmlns:a16="http://schemas.microsoft.com/office/drawing/2014/main" id="{5BA919E3-FE9E-8324-B0E5-097AECA464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01D02-629D-BCCE-B490-A3323F29AB8E}"/>
              </a:ext>
            </a:extLst>
          </p:cNvPr>
          <p:cNvSpPr txBox="1"/>
          <p:nvPr/>
        </p:nvSpPr>
        <p:spPr>
          <a:xfrm>
            <a:off x="5950087" y="6149260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https://www.sciencebuddies.org/science-fair-projects/references/how-to-use-a-multimeter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95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rulers and protractors">
            <a:extLst>
              <a:ext uri="{FF2B5EF4-FFF2-40B4-BE49-F238E27FC236}">
                <a16:creationId xmlns:a16="http://schemas.microsoft.com/office/drawing/2014/main" id="{09121DFC-1E1C-D8FA-657B-79C31B9BE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358" b="130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004E4-2351-4D3B-297C-C598007C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latin typeface="+mj-lt"/>
                <a:cs typeface="+mj-cs"/>
              </a:rPr>
              <a:t>Sensor Specifications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9B22E-8F9F-9DAC-CD13-25134395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53301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E0DF-726A-B04F-9179-09AF345C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E12FD-FBD2-5841-9140-901C99A74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92579"/>
            <a:ext cx="5181600" cy="14174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864D5-9CA3-4F35-6E2D-FF67834F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Match a letter from the left to the following:</a:t>
            </a:r>
          </a:p>
          <a:p>
            <a:pPr lvl="1"/>
            <a:r>
              <a:rPr lang="en-US" sz="2000" dirty="0"/>
              <a:t>Accurate but imprecise</a:t>
            </a:r>
          </a:p>
          <a:p>
            <a:pPr lvl="1"/>
            <a:r>
              <a:rPr lang="en-US" sz="2000" dirty="0"/>
              <a:t>Precise but inaccurate</a:t>
            </a:r>
          </a:p>
          <a:p>
            <a:pPr lvl="1"/>
            <a:r>
              <a:rPr lang="en-US" sz="2000" dirty="0"/>
              <a:t>Imprecise and inaccurate</a:t>
            </a:r>
          </a:p>
          <a:p>
            <a:pPr lvl="1"/>
            <a:r>
              <a:rPr lang="en-US" sz="2000" dirty="0"/>
              <a:t>Precise and accurate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1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2D5E2A-E1CA-B141-83F0-2FC8B7FA91AF}" vid="{0D659092-1671-5344-AFC3-22782E85A32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8020</TotalTime>
  <Words>997</Words>
  <Application>Microsoft Macintosh PowerPoint</Application>
  <PresentationFormat>Widescreen</PresentationFormat>
  <Paragraphs>142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</vt:lpstr>
      <vt:lpstr>Office Theme</vt:lpstr>
      <vt:lpstr>OCN 479-001: Smart Coasts</vt:lpstr>
      <vt:lpstr>Power Budgeting</vt:lpstr>
      <vt:lpstr>Power Budget for Sensor</vt:lpstr>
      <vt:lpstr>3.7 V “nominal”</vt:lpstr>
      <vt:lpstr>Simple Estimate</vt:lpstr>
      <vt:lpstr>Simple Estimate</vt:lpstr>
      <vt:lpstr>Taking it further: measure current in all states  (e.g., sampling, sleeping, publishing)</vt:lpstr>
      <vt:lpstr>Sensor Specifications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Important Metrics</vt:lpstr>
      <vt:lpstr>Response time defined</vt:lpstr>
      <vt:lpstr>Available  technologies</vt:lpstr>
      <vt:lpstr>Spec sheet example</vt:lpstr>
      <vt:lpstr>Spec sheet example</vt:lpstr>
      <vt:lpstr>Data and Metadata</vt:lpstr>
      <vt:lpstr>Data vs. Metadata</vt:lpstr>
      <vt:lpstr>Data vs. Metadata</vt:lpstr>
      <vt:lpstr>Why?</vt:lpstr>
      <vt:lpstr>PowerPoint Presentation</vt:lpstr>
      <vt:lpstr>PowerPoint Presentation</vt:lpstr>
      <vt:lpstr>This week—&gt;Fall Break—&gt;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390: Field Methods</dc:title>
  <dc:creator>Bresnahan, Philip  J.</dc:creator>
  <cp:lastModifiedBy>Bresnahan, Philip  J.</cp:lastModifiedBy>
  <cp:revision>39</cp:revision>
  <cp:lastPrinted>2021-03-01T19:08:01Z</cp:lastPrinted>
  <dcterms:created xsi:type="dcterms:W3CDTF">2021-02-19T15:51:16Z</dcterms:created>
  <dcterms:modified xsi:type="dcterms:W3CDTF">2022-10-06T13:43:19Z</dcterms:modified>
</cp:coreProperties>
</file>